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3"/>
  </p:notesMasterIdLst>
  <p:sldIdLst>
    <p:sldId id="331" r:id="rId2"/>
    <p:sldId id="403" r:id="rId3"/>
    <p:sldId id="345" r:id="rId4"/>
    <p:sldId id="347" r:id="rId5"/>
    <p:sldId id="404" r:id="rId6"/>
    <p:sldId id="365" r:id="rId7"/>
    <p:sldId id="405" r:id="rId8"/>
    <p:sldId id="356" r:id="rId9"/>
    <p:sldId id="341" r:id="rId10"/>
    <p:sldId id="412" r:id="rId11"/>
    <p:sldId id="357" r:id="rId12"/>
    <p:sldId id="358" r:id="rId13"/>
    <p:sldId id="359" r:id="rId14"/>
    <p:sldId id="360" r:id="rId15"/>
    <p:sldId id="361" r:id="rId16"/>
    <p:sldId id="363" r:id="rId17"/>
    <p:sldId id="362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</p:sldIdLst>
  <p:sldSz cx="12192000" cy="6858000"/>
  <p:notesSz cx="6669088" cy="9872663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81C429-B32E-9544-8A73-0100BBD278CA}" v="26" dt="2022-01-10T11:17:58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8"/>
    <p:restoredTop sz="87753"/>
  </p:normalViewPr>
  <p:slideViewPr>
    <p:cSldViewPr snapToGrid="0" snapToObjects="1">
      <p:cViewPr varScale="1">
        <p:scale>
          <a:sx n="134" d="100"/>
          <a:sy n="134" d="100"/>
        </p:scale>
        <p:origin x="20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7607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3" y="739775"/>
            <a:ext cx="6583362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909" y="4689515"/>
            <a:ext cx="533527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7607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DFCB49-DD71-4BDF-94EA-8DF566B42F97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6455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734F5-513D-49CA-B880-0A9DD3E1651B}" type="slidenum">
              <a:rPr lang="nl-NL" altLang="nl-NL" smtClean="0"/>
              <a:pPr/>
              <a:t>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7940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174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78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064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5320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609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72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5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404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976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89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990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17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78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128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32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61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20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www.youtube.com/watch?v=eJ9Zjc-jdys&amp;list=PLwL0Myd7Dk1F0iQPGrjehze3eDpco1eVz&amp;index=26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dF3mnyS1p0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youtube.com/watch?v=YR5b6ASJ_OU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altLang="nl-NL"/>
              <a:t>Biochemie 2</a:t>
            </a:r>
            <a:endParaRPr lang="nl-NL" altLang="nl-NL">
              <a:solidFill>
                <a:schemeClr val="tx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nl-NL">
                <a:solidFill>
                  <a:schemeClr val="tx2"/>
                </a:solidFill>
              </a:rPr>
              <a:t>Sanne Nabuurs</a:t>
            </a:r>
          </a:p>
          <a:p>
            <a:r>
              <a:rPr lang="nl-NL" altLang="nl-NL" sz="2000" err="1">
                <a:solidFill>
                  <a:schemeClr val="tx2"/>
                </a:solidFill>
              </a:rPr>
              <a:t>s.m.nabuurs@pl.hanze.nl</a:t>
            </a:r>
            <a:endParaRPr lang="nl-NL" altLang="nl-N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Netto opbrengst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556792"/>
            <a:ext cx="11306182" cy="4349080"/>
          </a:xfrm>
        </p:spPr>
        <p:txBody>
          <a:bodyPr/>
          <a:lstStyle/>
          <a:p>
            <a:r>
              <a:rPr lang="nl-NL" dirty="0"/>
              <a:t>ATP kan direct gebruikt worden in de cel</a:t>
            </a:r>
          </a:p>
          <a:p>
            <a:r>
              <a:rPr lang="nl-NL" dirty="0"/>
              <a:t>FADH</a:t>
            </a:r>
            <a:r>
              <a:rPr lang="nl-NL" baseline="-25000" dirty="0"/>
              <a:t>2</a:t>
            </a:r>
            <a:r>
              <a:rPr lang="nl-NL" dirty="0"/>
              <a:t> en NADH worden in de volgende stap gebruikt om meer ATP te maken</a:t>
            </a:r>
          </a:p>
          <a:p>
            <a:r>
              <a:rPr lang="nl-NL" dirty="0"/>
              <a:t>Aerobe verbranding, maar waar is de O</a:t>
            </a:r>
            <a:r>
              <a:rPr lang="nl-NL" baseline="-25000" dirty="0"/>
              <a:t>2</a:t>
            </a:r>
            <a:r>
              <a:rPr lang="nl-NL" dirty="0"/>
              <a:t>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0070C0"/>
                </a:solidFill>
              </a:rPr>
              <a:t>   </a:t>
            </a:r>
            <a:r>
              <a:rPr lang="nl-NL" dirty="0" err="1">
                <a:solidFill>
                  <a:srgbClr val="0070C0"/>
                </a:solidFill>
              </a:rPr>
              <a:t>Acetyl</a:t>
            </a:r>
            <a:r>
              <a:rPr lang="nl-NL" dirty="0">
                <a:solidFill>
                  <a:srgbClr val="0070C0"/>
                </a:solidFill>
              </a:rPr>
              <a:t> </a:t>
            </a:r>
            <a:r>
              <a:rPr lang="nl-NL" dirty="0" err="1">
                <a:solidFill>
                  <a:srgbClr val="0070C0"/>
                </a:solidFill>
              </a:rPr>
              <a:t>CoA</a:t>
            </a:r>
            <a:r>
              <a:rPr lang="nl-NL" dirty="0">
                <a:solidFill>
                  <a:srgbClr val="0070C0"/>
                </a:solidFill>
              </a:rPr>
              <a:t> + 3 NAD</a:t>
            </a:r>
            <a:r>
              <a:rPr lang="nl-NL" baseline="30000" dirty="0">
                <a:solidFill>
                  <a:srgbClr val="0070C0"/>
                </a:solidFill>
              </a:rPr>
              <a:t>+</a:t>
            </a:r>
            <a:r>
              <a:rPr lang="nl-NL" dirty="0">
                <a:solidFill>
                  <a:srgbClr val="0070C0"/>
                </a:solidFill>
              </a:rPr>
              <a:t> + FAD + ADP + Pi + 2 H</a:t>
            </a:r>
            <a:r>
              <a:rPr lang="nl-NL" baseline="-25000" dirty="0">
                <a:solidFill>
                  <a:srgbClr val="0070C0"/>
                </a:solidFill>
              </a:rPr>
              <a:t>2</a:t>
            </a:r>
            <a:r>
              <a:rPr lang="nl-NL" dirty="0">
                <a:solidFill>
                  <a:srgbClr val="0070C0"/>
                </a:solidFill>
              </a:rPr>
              <a:t>O </a:t>
            </a:r>
            <a:r>
              <a:rPr lang="nl-NL" dirty="0">
                <a:solidFill>
                  <a:srgbClr val="0070C0"/>
                </a:solidFill>
                <a:sym typeface="Wingdings"/>
              </a:rPr>
              <a:t></a:t>
            </a:r>
          </a:p>
          <a:p>
            <a:pPr marL="0" indent="0">
              <a:buNone/>
            </a:pPr>
            <a:r>
              <a:rPr lang="nl-NL" baseline="30000" dirty="0">
                <a:solidFill>
                  <a:srgbClr val="0070C0"/>
                </a:solidFill>
                <a:sym typeface="Wingdings"/>
              </a:rPr>
              <a:t>			</a:t>
            </a:r>
            <a:r>
              <a:rPr lang="nl-NL" dirty="0">
                <a:solidFill>
                  <a:srgbClr val="0070C0"/>
                </a:solidFill>
                <a:sym typeface="Wingdings"/>
              </a:rPr>
              <a:t>2 CO</a:t>
            </a:r>
            <a:r>
              <a:rPr lang="nl-NL" baseline="-25000" dirty="0">
                <a:solidFill>
                  <a:srgbClr val="0070C0"/>
                </a:solidFill>
                <a:sym typeface="Wingdings"/>
              </a:rPr>
              <a:t>2</a:t>
            </a:r>
            <a:r>
              <a:rPr lang="nl-NL" dirty="0">
                <a:solidFill>
                  <a:srgbClr val="0070C0"/>
                </a:solidFill>
                <a:sym typeface="Wingdings"/>
              </a:rPr>
              <a:t> + </a:t>
            </a:r>
            <a:r>
              <a:rPr lang="nl-NL" dirty="0">
                <a:solidFill>
                  <a:srgbClr val="FF0000"/>
                </a:solidFill>
                <a:sym typeface="Wingdings"/>
              </a:rPr>
              <a:t>3 NADH </a:t>
            </a:r>
            <a:r>
              <a:rPr lang="nl-NL" dirty="0">
                <a:solidFill>
                  <a:srgbClr val="0070C0"/>
                </a:solidFill>
                <a:sym typeface="Wingdings"/>
              </a:rPr>
              <a:t>+ </a:t>
            </a:r>
            <a:r>
              <a:rPr lang="nl-NL" dirty="0">
                <a:solidFill>
                  <a:srgbClr val="FF0000"/>
                </a:solidFill>
                <a:sym typeface="Wingdings"/>
              </a:rPr>
              <a:t>FADH</a:t>
            </a:r>
            <a:r>
              <a:rPr lang="nl-NL" baseline="-25000" dirty="0">
                <a:solidFill>
                  <a:srgbClr val="FF0000"/>
                </a:solidFill>
                <a:sym typeface="Wingdings"/>
              </a:rPr>
              <a:t>2</a:t>
            </a:r>
            <a:r>
              <a:rPr lang="nl-NL" dirty="0">
                <a:solidFill>
                  <a:srgbClr val="0070C0"/>
                </a:solidFill>
                <a:sym typeface="Wingdings"/>
              </a:rPr>
              <a:t> + </a:t>
            </a:r>
            <a:r>
              <a:rPr lang="nl-NL" dirty="0">
                <a:solidFill>
                  <a:srgbClr val="FF0000"/>
                </a:solidFill>
                <a:sym typeface="Wingdings"/>
              </a:rPr>
              <a:t>ATP</a:t>
            </a:r>
            <a:r>
              <a:rPr lang="nl-NL" dirty="0">
                <a:solidFill>
                  <a:srgbClr val="0070C0"/>
                </a:solidFill>
                <a:sym typeface="Wingdings"/>
              </a:rPr>
              <a:t> + 2 H</a:t>
            </a:r>
            <a:r>
              <a:rPr lang="nl-NL" baseline="30000" dirty="0">
                <a:solidFill>
                  <a:srgbClr val="0070C0"/>
                </a:solidFill>
                <a:sym typeface="Wingdings"/>
              </a:rPr>
              <a:t>+</a:t>
            </a:r>
            <a:r>
              <a:rPr lang="nl-NL" dirty="0">
                <a:solidFill>
                  <a:srgbClr val="0070C0"/>
                </a:solidFill>
                <a:sym typeface="Wingdings"/>
              </a:rPr>
              <a:t> + </a:t>
            </a:r>
            <a:r>
              <a:rPr lang="nl-NL" dirty="0" err="1">
                <a:solidFill>
                  <a:srgbClr val="0070C0"/>
                </a:solidFill>
                <a:sym typeface="Wingdings"/>
              </a:rPr>
              <a:t>CoA</a:t>
            </a:r>
            <a:endParaRPr lang="nl-NL" baseline="30000" dirty="0">
              <a:solidFill>
                <a:srgbClr val="0070C0"/>
              </a:solidFill>
            </a:endParaRP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6747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Hoe worden elektronen omgezet in </a:t>
            </a:r>
            <a:r>
              <a:rPr lang="nl-NL" sz="3200" dirty="0">
                <a:hlinkClick r:id="rId2"/>
              </a:rPr>
              <a:t>ATP</a:t>
            </a:r>
            <a:r>
              <a:rPr lang="nl-NL" sz="3200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Tijdelijke aanduiding voor inhou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434" y="1566211"/>
            <a:ext cx="11161240" cy="50225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2855640" y="5085184"/>
            <a:ext cx="196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NADH en FADH</a:t>
            </a:r>
            <a:r>
              <a:rPr lang="nl-NL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63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Hoe worden elektronen omgezet in ATP?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592271"/>
            <a:ext cx="8352928" cy="4683604"/>
          </a:xfrm>
        </p:spPr>
      </p:pic>
      <p:sp>
        <p:nvSpPr>
          <p:cNvPr id="4" name="Afgeronde rechthoek 3"/>
          <p:cNvSpPr/>
          <p:nvPr/>
        </p:nvSpPr>
        <p:spPr>
          <a:xfrm>
            <a:off x="1487488" y="1484784"/>
            <a:ext cx="9721080" cy="5112568"/>
          </a:xfrm>
          <a:prstGeom prst="round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9120336" y="112553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buitenmembraan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8870967" y="219677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binnenmembraan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613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Mitochondriën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94040" y="1772816"/>
            <a:ext cx="6888088" cy="4525963"/>
          </a:xfrm>
        </p:spPr>
        <p:txBody>
          <a:bodyPr/>
          <a:lstStyle/>
          <a:p>
            <a:r>
              <a:rPr lang="nl-NL" dirty="0"/>
              <a:t>Citroenzuurcyclus in de </a:t>
            </a:r>
            <a:r>
              <a:rPr lang="nl-NL" dirty="0">
                <a:solidFill>
                  <a:srgbClr val="FF0000"/>
                </a:solidFill>
              </a:rPr>
              <a:t>matrix</a:t>
            </a:r>
          </a:p>
          <a:p>
            <a:r>
              <a:rPr lang="nl-NL" dirty="0" err="1"/>
              <a:t>Electronentransportketen</a:t>
            </a:r>
            <a:r>
              <a:rPr lang="nl-NL" dirty="0"/>
              <a:t> en ATP synthese in </a:t>
            </a:r>
            <a:r>
              <a:rPr lang="nl-NL" dirty="0" err="1">
                <a:solidFill>
                  <a:srgbClr val="FF0000"/>
                </a:solidFill>
              </a:rPr>
              <a:t>binnenmembraan</a:t>
            </a:r>
            <a:endParaRPr lang="nl-NL" dirty="0">
              <a:solidFill>
                <a:srgbClr val="FF0000"/>
              </a:solidFill>
            </a:endParaRPr>
          </a:p>
          <a:p>
            <a:endParaRPr lang="nl-NL" dirty="0"/>
          </a:p>
          <a:p>
            <a:r>
              <a:rPr lang="nl-NL" dirty="0"/>
              <a:t>Buitenmembraan staat “open” voor kleine moleculen zoals ionen</a:t>
            </a:r>
          </a:p>
          <a:p>
            <a:r>
              <a:rPr lang="nl-NL" dirty="0" err="1"/>
              <a:t>Binnenmembraan</a:t>
            </a:r>
            <a:r>
              <a:rPr lang="nl-NL" dirty="0"/>
              <a:t> nauwelijks permeabel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629967"/>
            <a:ext cx="4038600" cy="2466430"/>
          </a:xfrm>
        </p:spPr>
      </p:pic>
    </p:spTree>
    <p:extLst>
      <p:ext uri="{BB962C8B-B14F-4D97-AF65-F5344CB8AC3E}">
        <p14:creationId xmlns:p14="http://schemas.microsoft.com/office/powerpoint/2010/main" val="211465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gebeurt 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29676" y="1164357"/>
            <a:ext cx="11523133" cy="4525963"/>
          </a:xfrm>
        </p:spPr>
        <p:txBody>
          <a:bodyPr/>
          <a:lstStyle/>
          <a:p>
            <a:r>
              <a:rPr lang="nl-NL" dirty="0">
                <a:ea typeface="ＭＳ Ｐゴシック" pitchFamily="34" charset="-128"/>
              </a:rPr>
              <a:t>Elektronen transportketen: elektronen gaan (via tussenstappen) van NADH en FADH</a:t>
            </a:r>
            <a:r>
              <a:rPr lang="nl-NL" baseline="-25000" dirty="0">
                <a:ea typeface="ＭＳ Ｐゴシック" pitchFamily="34" charset="-128"/>
              </a:rPr>
              <a:t>2</a:t>
            </a:r>
            <a:r>
              <a:rPr lang="nl-NL" dirty="0">
                <a:ea typeface="ＭＳ Ｐゴシック" pitchFamily="34" charset="-128"/>
              </a:rPr>
              <a:t> naar O</a:t>
            </a:r>
            <a:r>
              <a:rPr lang="nl-NL" baseline="-25000" dirty="0">
                <a:ea typeface="ＭＳ Ｐゴシック" pitchFamily="34" charset="-128"/>
              </a:rPr>
              <a:t>2</a:t>
            </a:r>
            <a:r>
              <a:rPr lang="nl-NL" dirty="0">
                <a:ea typeface="ＭＳ Ｐゴシック" pitchFamily="34" charset="-128"/>
              </a:rPr>
              <a:t> </a:t>
            </a:r>
          </a:p>
          <a:p>
            <a:r>
              <a:rPr lang="nl-NL" dirty="0">
                <a:ea typeface="ＭＳ Ｐゴシック" pitchFamily="34" charset="-128"/>
              </a:rPr>
              <a:t>Hierdoor ontstaat een protonengradiënt over het </a:t>
            </a:r>
            <a:r>
              <a:rPr lang="nl-NL" dirty="0" err="1">
                <a:ea typeface="ＭＳ Ｐゴシック" pitchFamily="34" charset="-128"/>
              </a:rPr>
              <a:t>binnenmembraan</a:t>
            </a:r>
            <a:endParaRPr lang="nl-NL" dirty="0">
              <a:ea typeface="ＭＳ Ｐゴシック" pitchFamily="34" charset="-128"/>
            </a:endParaRPr>
          </a:p>
          <a:p>
            <a:r>
              <a:rPr lang="nl-NL" dirty="0">
                <a:ea typeface="ＭＳ Ｐゴシック" pitchFamily="34" charset="-128"/>
              </a:rPr>
              <a:t>Deze protonengradiënt leidt tot de productie van ATP</a:t>
            </a:r>
          </a:p>
          <a:p>
            <a:endParaRPr lang="nl-NL" dirty="0"/>
          </a:p>
        </p:txBody>
      </p:sp>
      <p:pic>
        <p:nvPicPr>
          <p:cNvPr id="4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3648348"/>
            <a:ext cx="5881266" cy="3297708"/>
          </a:xfrm>
        </p:spPr>
      </p:pic>
      <p:sp>
        <p:nvSpPr>
          <p:cNvPr id="5" name="Ovaal 4"/>
          <p:cNvSpPr/>
          <p:nvPr/>
        </p:nvSpPr>
        <p:spPr>
          <a:xfrm>
            <a:off x="5879976" y="3648347"/>
            <a:ext cx="1872209" cy="2650432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al 5"/>
          <p:cNvSpPr/>
          <p:nvPr/>
        </p:nvSpPr>
        <p:spPr>
          <a:xfrm>
            <a:off x="7308440" y="4035797"/>
            <a:ext cx="1872209" cy="996405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/>
          <p:cNvSpPr/>
          <p:nvPr/>
        </p:nvSpPr>
        <p:spPr>
          <a:xfrm>
            <a:off x="8376128" y="3501008"/>
            <a:ext cx="2232985" cy="3096344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37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NADH en FADH</a:t>
            </a:r>
            <a:r>
              <a:rPr lang="nl-NL" sz="3600" baseline="-25000" dirty="0"/>
              <a:t>2</a:t>
            </a:r>
            <a:r>
              <a:rPr lang="nl-NL" sz="3600" dirty="0"/>
              <a:t> dragen elektronen af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53" y="2924944"/>
            <a:ext cx="6552728" cy="3716332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9136" y="1484784"/>
            <a:ext cx="11229471" cy="4525963"/>
          </a:xfrm>
        </p:spPr>
        <p:txBody>
          <a:bodyPr/>
          <a:lstStyle/>
          <a:p>
            <a:r>
              <a:rPr lang="nl-NL" dirty="0"/>
              <a:t>Via 4 eiwitcomplexen staan NADH en FADH</a:t>
            </a:r>
            <a:r>
              <a:rPr lang="nl-NL" baseline="-25000" dirty="0"/>
              <a:t>2</a:t>
            </a:r>
            <a:r>
              <a:rPr lang="nl-NL" dirty="0"/>
              <a:t> elektronen af aan O</a:t>
            </a:r>
            <a:r>
              <a:rPr lang="nl-NL" baseline="-25000" dirty="0"/>
              <a:t>2</a:t>
            </a:r>
            <a:r>
              <a:rPr lang="nl-NL" dirty="0"/>
              <a:t> waardoor H</a:t>
            </a:r>
            <a:r>
              <a:rPr lang="nl-NL" baseline="-25000" dirty="0"/>
              <a:t>2</a:t>
            </a:r>
            <a:r>
              <a:rPr lang="nl-NL" dirty="0"/>
              <a:t>O wordt gemaakt </a:t>
            </a:r>
          </a:p>
          <a:p>
            <a:r>
              <a:rPr lang="nl-NL" dirty="0"/>
              <a:t>H</a:t>
            </a:r>
            <a:r>
              <a:rPr lang="nl-NL" baseline="30000" dirty="0"/>
              <a:t>+</a:t>
            </a:r>
            <a:r>
              <a:rPr lang="nl-NL" dirty="0"/>
              <a:t> wordt gebruikt voor H</a:t>
            </a:r>
            <a:r>
              <a:rPr lang="nl-NL" baseline="-25000" dirty="0"/>
              <a:t>2</a:t>
            </a:r>
            <a:r>
              <a:rPr lang="nl-NL" dirty="0"/>
              <a:t>O en naar tussenmembraanruimte getransporteerd</a:t>
            </a:r>
          </a:p>
        </p:txBody>
      </p:sp>
    </p:spTree>
    <p:extLst>
      <p:ext uri="{BB962C8B-B14F-4D97-AF65-F5344CB8AC3E}">
        <p14:creationId xmlns:p14="http://schemas.microsoft.com/office/powerpoint/2010/main" val="121464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3" y="1268760"/>
            <a:ext cx="4897471" cy="4525963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NADH </a:t>
            </a:r>
            <a:r>
              <a:rPr lang="nl-NL" dirty="0">
                <a:sym typeface="Wingdings"/>
              </a:rPr>
              <a:t> </a:t>
            </a:r>
          </a:p>
          <a:p>
            <a:pPr marL="0" indent="0">
              <a:buNone/>
            </a:pPr>
            <a:r>
              <a:rPr lang="nl-NL" dirty="0">
                <a:sym typeface="Wingdings"/>
              </a:rPr>
              <a:t>Complex I (FMN) </a:t>
            </a:r>
          </a:p>
          <a:p>
            <a:pPr marL="0" indent="0">
              <a:buNone/>
            </a:pPr>
            <a:r>
              <a:rPr lang="nl-NL" dirty="0" err="1">
                <a:sym typeface="Wingdings"/>
              </a:rPr>
              <a:t>Ubiquinone</a:t>
            </a:r>
            <a:r>
              <a:rPr lang="nl-NL" dirty="0">
                <a:sym typeface="Wingdings"/>
              </a:rPr>
              <a:t>  </a:t>
            </a:r>
          </a:p>
          <a:p>
            <a:pPr marL="0" indent="0">
              <a:buNone/>
            </a:pPr>
            <a:r>
              <a:rPr lang="nl-NL" dirty="0">
                <a:sym typeface="Wingdings"/>
              </a:rPr>
              <a:t>Complex III (</a:t>
            </a:r>
            <a:r>
              <a:rPr lang="nl-NL" dirty="0" err="1">
                <a:sym typeface="Wingdings"/>
              </a:rPr>
              <a:t>FeS</a:t>
            </a:r>
            <a:r>
              <a:rPr lang="nl-NL" dirty="0">
                <a:sym typeface="Wingdings"/>
              </a:rPr>
              <a:t>)  </a:t>
            </a:r>
          </a:p>
          <a:p>
            <a:pPr marL="0" indent="0">
              <a:buNone/>
            </a:pPr>
            <a:r>
              <a:rPr lang="nl-NL" dirty="0" err="1">
                <a:sym typeface="Wingdings"/>
              </a:rPr>
              <a:t>CytC</a:t>
            </a:r>
            <a:r>
              <a:rPr lang="nl-NL" dirty="0">
                <a:sym typeface="Wingdings"/>
              </a:rPr>
              <a:t>  </a:t>
            </a:r>
          </a:p>
          <a:p>
            <a:pPr marL="0" indent="0">
              <a:buNone/>
            </a:pPr>
            <a:r>
              <a:rPr lang="nl-NL" dirty="0">
                <a:sym typeface="Wingdings"/>
              </a:rPr>
              <a:t>Complex IV  </a:t>
            </a:r>
          </a:p>
          <a:p>
            <a:pPr marL="0" indent="0">
              <a:buNone/>
            </a:pPr>
            <a:r>
              <a:rPr lang="nl-NL" dirty="0">
                <a:sym typeface="Wingdings"/>
              </a:rPr>
              <a:t>O</a:t>
            </a:r>
            <a:r>
              <a:rPr lang="nl-NL" baseline="-25000" dirty="0">
                <a:sym typeface="Wingdings"/>
              </a:rPr>
              <a:t>2</a:t>
            </a:r>
            <a:r>
              <a:rPr lang="nl-NL" dirty="0">
                <a:sym typeface="Wingdings"/>
              </a:rPr>
              <a:t> (H</a:t>
            </a:r>
            <a:r>
              <a:rPr lang="nl-NL" baseline="-25000" dirty="0">
                <a:sym typeface="Wingdings"/>
              </a:rPr>
              <a:t>2</a:t>
            </a:r>
            <a:r>
              <a:rPr lang="nl-NL" dirty="0">
                <a:sym typeface="Wingdings"/>
              </a:rPr>
              <a:t>O)</a:t>
            </a:r>
          </a:p>
          <a:p>
            <a:pPr marL="0" indent="0">
              <a:buNone/>
            </a:pPr>
            <a:endParaRPr lang="nl-NL" dirty="0">
              <a:sym typeface="Wingdings"/>
            </a:endParaRPr>
          </a:p>
          <a:p>
            <a:pPr marL="0" indent="0">
              <a:buNone/>
            </a:pPr>
            <a:r>
              <a:rPr lang="nl-NL" dirty="0"/>
              <a:t>Waarom gaan elektronen van molecuul naar molecuul?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20" y="35949"/>
            <a:ext cx="6949580" cy="7108732"/>
          </a:xfrm>
        </p:spPr>
      </p:pic>
      <p:sp>
        <p:nvSpPr>
          <p:cNvPr id="7" name="Tekstvak 6"/>
          <p:cNvSpPr txBox="1"/>
          <p:nvPr/>
        </p:nvSpPr>
        <p:spPr>
          <a:xfrm rot="5400000">
            <a:off x="2453480" y="622558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olidFill>
                  <a:srgbClr val="00B050"/>
                </a:solidFill>
              </a:rPr>
              <a:t>FADH</a:t>
            </a:r>
            <a:r>
              <a:rPr lang="nl-NL" sz="2400" baseline="-25000" dirty="0">
                <a:solidFill>
                  <a:srgbClr val="00B050"/>
                </a:solidFill>
              </a:rPr>
              <a:t>2</a:t>
            </a:r>
            <a:r>
              <a:rPr lang="nl-NL" sz="2400" dirty="0">
                <a:solidFill>
                  <a:srgbClr val="00B050"/>
                </a:solidFill>
              </a:rPr>
              <a:t> </a:t>
            </a:r>
            <a:r>
              <a:rPr lang="nl-NL" sz="2400" dirty="0">
                <a:solidFill>
                  <a:srgbClr val="00B050"/>
                </a:solidFill>
                <a:sym typeface="Wingdings"/>
              </a:rPr>
              <a:t></a:t>
            </a:r>
            <a:endParaRPr lang="nl-NL" sz="2400" dirty="0">
              <a:solidFill>
                <a:srgbClr val="00B050"/>
              </a:solidFill>
            </a:endParaRPr>
          </a:p>
          <a:p>
            <a:r>
              <a:rPr lang="nl-NL" sz="2400" dirty="0">
                <a:solidFill>
                  <a:srgbClr val="00B050"/>
                </a:solidFill>
              </a:rPr>
              <a:t>Complex II</a:t>
            </a:r>
          </a:p>
        </p:txBody>
      </p:sp>
      <p:sp>
        <p:nvSpPr>
          <p:cNvPr id="8" name="Ovaal 7"/>
          <p:cNvSpPr/>
          <p:nvPr/>
        </p:nvSpPr>
        <p:spPr>
          <a:xfrm>
            <a:off x="9696400" y="2996952"/>
            <a:ext cx="2161167" cy="14061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/>
          <p:cNvSpPr/>
          <p:nvPr/>
        </p:nvSpPr>
        <p:spPr>
          <a:xfrm>
            <a:off x="6228748" y="414854"/>
            <a:ext cx="1379420" cy="2016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al 9"/>
          <p:cNvSpPr/>
          <p:nvPr/>
        </p:nvSpPr>
        <p:spPr>
          <a:xfrm>
            <a:off x="7319620" y="1742736"/>
            <a:ext cx="1010996" cy="8407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/>
          <p:cNvSpPr/>
          <p:nvPr/>
        </p:nvSpPr>
        <p:spPr>
          <a:xfrm>
            <a:off x="8211712" y="2010706"/>
            <a:ext cx="1209776" cy="14182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al 11"/>
          <p:cNvSpPr/>
          <p:nvPr/>
        </p:nvSpPr>
        <p:spPr>
          <a:xfrm>
            <a:off x="9120336" y="2716816"/>
            <a:ext cx="1193244" cy="9801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al 12"/>
          <p:cNvSpPr/>
          <p:nvPr/>
        </p:nvSpPr>
        <p:spPr>
          <a:xfrm>
            <a:off x="7808830" y="451166"/>
            <a:ext cx="1030965" cy="14919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al 13"/>
          <p:cNvSpPr/>
          <p:nvPr/>
        </p:nvSpPr>
        <p:spPr>
          <a:xfrm>
            <a:off x="9716958" y="4377361"/>
            <a:ext cx="2161167" cy="18971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>
                <a:hlinkClick r:id="rId3"/>
              </a:rPr>
              <a:t>Elektronentransportketen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164564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Waarom gaan elektronen van molecuul naar molecuul?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28825" y="1412776"/>
            <a:ext cx="11528741" cy="4248472"/>
          </a:xfrm>
        </p:spPr>
        <p:txBody>
          <a:bodyPr/>
          <a:lstStyle/>
          <a:p>
            <a:r>
              <a:rPr lang="nl-NL" dirty="0"/>
              <a:t>Redoxpotentiaal</a:t>
            </a:r>
          </a:p>
          <a:p>
            <a:r>
              <a:rPr lang="nl-NL" sz="2400" dirty="0">
                <a:ea typeface="ＭＳ Ｐゴシック" pitchFamily="34" charset="-128"/>
              </a:rPr>
              <a:t>Stof met hoge redoxpotentiaal wordt gereduceerd door een elektronendrager met een lage redoxpotentiaal</a:t>
            </a:r>
          </a:p>
          <a:p>
            <a:r>
              <a:rPr lang="nl-NL" sz="2400" dirty="0">
                <a:ea typeface="ＭＳ Ｐゴシック" pitchFamily="34" charset="-128"/>
              </a:rPr>
              <a:t>De elektronen gaan dus altijd van een stof met een lagere redoxpotentiaal naar een stof met een hogere redoxpotentiaal</a:t>
            </a:r>
          </a:p>
          <a:p>
            <a:endParaRPr lang="nl-NL" sz="2400" dirty="0">
              <a:ea typeface="ＭＳ Ｐゴシック" pitchFamily="34" charset="-128"/>
            </a:endParaRP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55DF850-639E-7349-8AB3-3F10C18F1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0" y="3203575"/>
            <a:ext cx="3898900" cy="39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0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Elektronentransportketen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731199"/>
            <a:ext cx="4803430" cy="2858041"/>
          </a:xfrm>
        </p:spPr>
      </p:pic>
      <p:pic>
        <p:nvPicPr>
          <p:cNvPr id="7" name="Tijdelijke aanduiding voor inhoud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40768"/>
            <a:ext cx="5761567" cy="5893511"/>
          </a:xfrm>
        </p:spPr>
      </p:pic>
      <p:sp>
        <p:nvSpPr>
          <p:cNvPr id="8" name="Tekstvak 7"/>
          <p:cNvSpPr txBox="1"/>
          <p:nvPr/>
        </p:nvSpPr>
        <p:spPr>
          <a:xfrm>
            <a:off x="334434" y="1558930"/>
            <a:ext cx="60019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Elektronen gaan van NADH naar O</a:t>
            </a:r>
            <a:r>
              <a:rPr lang="nl-NL" sz="2800" baseline="-25000" dirty="0"/>
              <a:t>2</a:t>
            </a:r>
            <a:br>
              <a:rPr lang="nl-NL" sz="2800" dirty="0"/>
            </a:br>
            <a:r>
              <a:rPr lang="nl-NL" sz="2800" dirty="0"/>
              <a:t>via elektronendragers zoals FMN</a:t>
            </a:r>
          </a:p>
        </p:txBody>
      </p:sp>
    </p:spTree>
    <p:extLst>
      <p:ext uri="{BB962C8B-B14F-4D97-AF65-F5344CB8AC3E}">
        <p14:creationId xmlns:p14="http://schemas.microsoft.com/office/powerpoint/2010/main" val="139511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Elektronendragers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IJzer (Fe)</a:t>
            </a:r>
          </a:p>
          <a:p>
            <a:pPr lvl="1"/>
            <a:r>
              <a:rPr lang="nl-NL" sz="2800" dirty="0" err="1"/>
              <a:t>Zwavel-ijzer</a:t>
            </a:r>
            <a:endParaRPr lang="nl-NL" sz="2800" dirty="0"/>
          </a:p>
          <a:p>
            <a:pPr lvl="1"/>
            <a:r>
              <a:rPr lang="nl-NL" sz="2800" dirty="0"/>
              <a:t>Heem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340768"/>
            <a:ext cx="5013339" cy="2220192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560960"/>
            <a:ext cx="3222533" cy="30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B4B8E-DA5A-1948-821D-BFB9D033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854B40-540A-D44F-8DAB-76398770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AB9BAD38-7D92-4748-AFDF-C438889BB9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841275"/>
              </p:ext>
            </p:extLst>
          </p:nvPr>
        </p:nvGraphicFramePr>
        <p:xfrm>
          <a:off x="839987" y="1600201"/>
          <a:ext cx="10009110" cy="320547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34141">
                  <a:extLst>
                    <a:ext uri="{9D8B030D-6E8A-4147-A177-3AD203B41FA5}">
                      <a16:colId xmlns:a16="http://schemas.microsoft.com/office/drawing/2014/main" val="4244082630"/>
                    </a:ext>
                  </a:extLst>
                </a:gridCol>
                <a:gridCol w="664773">
                  <a:extLst>
                    <a:ext uri="{9D8B030D-6E8A-4147-A177-3AD203B41FA5}">
                      <a16:colId xmlns:a16="http://schemas.microsoft.com/office/drawing/2014/main" val="3744158311"/>
                    </a:ext>
                  </a:extLst>
                </a:gridCol>
                <a:gridCol w="3788259">
                  <a:extLst>
                    <a:ext uri="{9D8B030D-6E8A-4147-A177-3AD203B41FA5}">
                      <a16:colId xmlns:a16="http://schemas.microsoft.com/office/drawing/2014/main" val="3381873324"/>
                    </a:ext>
                  </a:extLst>
                </a:gridCol>
                <a:gridCol w="3921937">
                  <a:extLst>
                    <a:ext uri="{9D8B030D-6E8A-4147-A177-3AD203B41FA5}">
                      <a16:colId xmlns:a16="http://schemas.microsoft.com/office/drawing/2014/main" val="3943695352"/>
                    </a:ext>
                  </a:extLst>
                </a:gridCol>
              </a:tblGrid>
              <a:tr h="269562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Onderwerp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Boek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602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24-11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Metabolisme</a:t>
                      </a:r>
                    </a:p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 koolhydraten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b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512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Koolhydraten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488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Metabolisme en energie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505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Metabolisme en energie, begin glycolyse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08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Glycolyse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16-17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782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Kegg</a:t>
                      </a:r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database (online les)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90378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Gluconeogenese + Citroenzuurcyclus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18-19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48548"/>
                  </a:ext>
                </a:extLst>
              </a:tr>
              <a:tr h="13684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Citroenzuurcyclus + Oxidatieve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fosforylatie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19-20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81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Oxidatieve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fosforylatie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20-21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029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Oxidatieve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fosforylatie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czc</a:t>
                      </a:r>
                      <a:endParaRPr lang="nl-N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20-21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42837"/>
                  </a:ext>
                </a:extLst>
              </a:tr>
              <a:tr h="253677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Vragen + tentamen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341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187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Elektronendragers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IJzer (Fe</a:t>
            </a:r>
            <a:r>
              <a:rPr lang="nl-NL" baseline="30000" dirty="0"/>
              <a:t>2+</a:t>
            </a:r>
            <a:r>
              <a:rPr lang="nl-NL" dirty="0"/>
              <a:t>/Fe</a:t>
            </a:r>
            <a:r>
              <a:rPr lang="nl-NL" baseline="30000" dirty="0"/>
              <a:t>3+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Zwavel-ijzer</a:t>
            </a:r>
            <a:endParaRPr lang="nl-NL" dirty="0"/>
          </a:p>
          <a:p>
            <a:pPr lvl="1"/>
            <a:r>
              <a:rPr lang="nl-NL" dirty="0"/>
              <a:t>Heem</a:t>
            </a:r>
          </a:p>
          <a:p>
            <a:r>
              <a:rPr lang="nl-NL" dirty="0"/>
              <a:t>Koper (Cu</a:t>
            </a:r>
            <a:r>
              <a:rPr lang="nl-NL" baseline="30000" dirty="0"/>
              <a:t>+</a:t>
            </a:r>
            <a:r>
              <a:rPr lang="nl-NL" dirty="0"/>
              <a:t>/Cu</a:t>
            </a:r>
            <a:r>
              <a:rPr lang="nl-NL" baseline="30000" dirty="0"/>
              <a:t>2+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661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Elektronendragers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5"/>
          <a:stretch/>
        </p:blipFill>
        <p:spPr>
          <a:xfrm>
            <a:off x="3838949" y="2780928"/>
            <a:ext cx="8029600" cy="3590127"/>
          </a:xfrm>
        </p:spPr>
      </p:pic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556792"/>
            <a:ext cx="4762872" cy="4525963"/>
          </a:xfrm>
        </p:spPr>
        <p:txBody>
          <a:bodyPr/>
          <a:lstStyle/>
          <a:p>
            <a:r>
              <a:rPr lang="nl-NL" dirty="0"/>
              <a:t>IJzer (Fe</a:t>
            </a:r>
            <a:r>
              <a:rPr lang="nl-NL" baseline="30000" dirty="0"/>
              <a:t>2+</a:t>
            </a:r>
            <a:r>
              <a:rPr lang="nl-NL" dirty="0"/>
              <a:t>/Fe</a:t>
            </a:r>
            <a:r>
              <a:rPr lang="nl-NL" baseline="30000" dirty="0"/>
              <a:t>3+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Zwavel-ijzer</a:t>
            </a:r>
            <a:endParaRPr lang="nl-NL" dirty="0"/>
          </a:p>
          <a:p>
            <a:pPr lvl="1"/>
            <a:r>
              <a:rPr lang="nl-NL" dirty="0"/>
              <a:t>Heem</a:t>
            </a:r>
          </a:p>
          <a:p>
            <a:r>
              <a:rPr lang="nl-NL" dirty="0"/>
              <a:t>Koper (Cu</a:t>
            </a:r>
            <a:r>
              <a:rPr lang="nl-NL" baseline="30000" dirty="0"/>
              <a:t>+</a:t>
            </a:r>
            <a:r>
              <a:rPr lang="nl-NL" dirty="0"/>
              <a:t>/Cu</a:t>
            </a:r>
            <a:r>
              <a:rPr lang="nl-NL" baseline="30000" dirty="0"/>
              <a:t>2+</a:t>
            </a:r>
            <a:r>
              <a:rPr lang="nl-NL" dirty="0"/>
              <a:t>)</a:t>
            </a:r>
          </a:p>
          <a:p>
            <a:r>
              <a:rPr lang="nl-NL" dirty="0" err="1"/>
              <a:t>Coenzym</a:t>
            </a:r>
            <a:r>
              <a:rPr lang="nl-NL" dirty="0"/>
              <a:t> Q</a:t>
            </a:r>
          </a:p>
          <a:p>
            <a:pPr lvl="1"/>
            <a:r>
              <a:rPr lang="nl-NL" dirty="0"/>
              <a:t>Hydrofobe staart</a:t>
            </a:r>
          </a:p>
          <a:p>
            <a:pPr lvl="1"/>
            <a:r>
              <a:rPr lang="nl-NL" dirty="0"/>
              <a:t>Beweegt over membraan</a:t>
            </a:r>
          </a:p>
        </p:txBody>
      </p:sp>
    </p:spTree>
    <p:extLst>
      <p:ext uri="{BB962C8B-B14F-4D97-AF65-F5344CB8AC3E}">
        <p14:creationId xmlns:p14="http://schemas.microsoft.com/office/powerpoint/2010/main" val="167243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dragers waar?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7" y="1412775"/>
            <a:ext cx="11515099" cy="5321621"/>
          </a:xfrm>
        </p:spPr>
      </p:pic>
    </p:spTree>
    <p:extLst>
      <p:ext uri="{BB962C8B-B14F-4D97-AF65-F5344CB8AC3E}">
        <p14:creationId xmlns:p14="http://schemas.microsoft.com/office/powerpoint/2010/main" val="1282852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Complex I: NADH-Q </a:t>
            </a:r>
            <a:r>
              <a:rPr lang="nl-NL" dirty="0" err="1"/>
              <a:t>oxidoreductase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412776"/>
            <a:ext cx="7201726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nl-NL" dirty="0">
                <a:ea typeface="ＭＳ Ｐゴシック" pitchFamily="34" charset="-128"/>
              </a:rPr>
              <a:t>Van NADH naar </a:t>
            </a:r>
            <a:r>
              <a:rPr lang="nl-NL" dirty="0" err="1">
                <a:ea typeface="ＭＳ Ｐゴシック" pitchFamily="34" charset="-128"/>
              </a:rPr>
              <a:t>ubiquinon</a:t>
            </a:r>
            <a:r>
              <a:rPr lang="nl-NL" dirty="0">
                <a:ea typeface="ＭＳ Ｐゴシック" pitchFamily="34" charset="-128"/>
              </a:rPr>
              <a:t> (co-</a:t>
            </a:r>
            <a:r>
              <a:rPr lang="nl-NL" dirty="0" err="1">
                <a:ea typeface="ＭＳ Ｐゴシック" pitchFamily="34" charset="-128"/>
              </a:rPr>
              <a:t>enzyme</a:t>
            </a:r>
            <a:r>
              <a:rPr lang="nl-NL" dirty="0">
                <a:ea typeface="ＭＳ Ｐゴシック" pitchFamily="34" charset="-128"/>
              </a:rPr>
              <a:t> Q)</a:t>
            </a:r>
          </a:p>
          <a:p>
            <a:pPr>
              <a:lnSpc>
                <a:spcPct val="90000"/>
              </a:lnSpc>
            </a:pPr>
            <a:r>
              <a:rPr lang="nl-NL" dirty="0">
                <a:ea typeface="ＭＳ Ｐゴシック" pitchFamily="34" charset="-128"/>
              </a:rPr>
              <a:t>46 </a:t>
            </a:r>
            <a:r>
              <a:rPr lang="nl-NL" dirty="0" err="1">
                <a:ea typeface="ＭＳ Ｐゴシック" pitchFamily="34" charset="-128"/>
              </a:rPr>
              <a:t>subunits</a:t>
            </a:r>
            <a:endParaRPr lang="nl-NL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nl-NL" dirty="0">
                <a:ea typeface="ＭＳ Ｐゴシック" pitchFamily="34" charset="-128"/>
              </a:rPr>
              <a:t>Bevat een eiwit met </a:t>
            </a:r>
            <a:r>
              <a:rPr lang="nl-NL" dirty="0" err="1">
                <a:ea typeface="ＭＳ Ｐゴシック" pitchFamily="34" charset="-128"/>
              </a:rPr>
              <a:t>flavomononucleotide</a:t>
            </a:r>
            <a:r>
              <a:rPr lang="nl-NL" dirty="0">
                <a:ea typeface="ＭＳ Ｐゴシック" pitchFamily="34" charset="-128"/>
              </a:rPr>
              <a:t> (FMN)</a:t>
            </a:r>
          </a:p>
          <a:p>
            <a:pPr lvl="1">
              <a:lnSpc>
                <a:spcPct val="90000"/>
              </a:lnSpc>
            </a:pPr>
            <a:r>
              <a:rPr lang="nl-NL" sz="2800" dirty="0" err="1">
                <a:ea typeface="ＭＳ Ｐゴシック" pitchFamily="34" charset="-128"/>
              </a:rPr>
              <a:t>coenzym</a:t>
            </a:r>
            <a:r>
              <a:rPr lang="nl-NL" sz="2800" dirty="0">
                <a:ea typeface="ＭＳ Ｐゴシック" pitchFamily="34" charset="-128"/>
              </a:rPr>
              <a:t> van </a:t>
            </a:r>
            <a:r>
              <a:rPr lang="nl-NL" sz="2800" dirty="0" err="1">
                <a:ea typeface="ＭＳ Ｐゴシック" pitchFamily="34" charset="-128"/>
              </a:rPr>
              <a:t>flavo</a:t>
            </a:r>
            <a:r>
              <a:rPr lang="nl-NL" sz="2800" dirty="0">
                <a:ea typeface="ＭＳ Ｐゴシック" pitchFamily="34" charset="-128"/>
              </a:rPr>
              <a:t>-eiwit</a:t>
            </a:r>
          </a:p>
          <a:p>
            <a:pPr>
              <a:lnSpc>
                <a:spcPct val="90000"/>
              </a:lnSpc>
            </a:pPr>
            <a:r>
              <a:rPr lang="nl-NL" dirty="0">
                <a:ea typeface="ＭＳ Ｐゴシック" pitchFamily="34" charset="-128"/>
              </a:rPr>
              <a:t>Bevat een aantal eiwitten met ijzer-zwavelclusters</a:t>
            </a:r>
          </a:p>
          <a:p>
            <a:pPr>
              <a:lnSpc>
                <a:spcPct val="90000"/>
              </a:lnSpc>
            </a:pPr>
            <a:r>
              <a:rPr lang="nl-NL" dirty="0">
                <a:ea typeface="ＭＳ Ｐゴシック" pitchFamily="34" charset="-128"/>
              </a:rPr>
              <a:t>Elektronen overdragen in verschillende stappen (redox reacties) naar uiteindelijk Q, QH</a:t>
            </a:r>
            <a:r>
              <a:rPr lang="nl-NL" baseline="-25000" dirty="0">
                <a:ea typeface="ＭＳ Ｐゴシック" pitchFamily="34" charset="-128"/>
              </a:rPr>
              <a:t>2</a:t>
            </a:r>
          </a:p>
          <a:p>
            <a:endParaRPr lang="nl-NL" dirty="0"/>
          </a:p>
        </p:txBody>
      </p:sp>
      <p:pic>
        <p:nvPicPr>
          <p:cNvPr id="5" name="Tijdelijke aanduiding voor inhoud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633249"/>
            <a:ext cx="5109229" cy="5224751"/>
          </a:xfrm>
        </p:spPr>
      </p:pic>
    </p:spTree>
    <p:extLst>
      <p:ext uri="{BB962C8B-B14F-4D97-AF65-F5344CB8AC3E}">
        <p14:creationId xmlns:p14="http://schemas.microsoft.com/office/powerpoint/2010/main" val="39434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Complex I: NADH-Q </a:t>
            </a:r>
            <a:r>
              <a:rPr lang="nl-NL" dirty="0" err="1"/>
              <a:t>oxidoreductase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340768"/>
            <a:ext cx="11523133" cy="4525963"/>
          </a:xfrm>
        </p:spPr>
        <p:txBody>
          <a:bodyPr/>
          <a:lstStyle/>
          <a:p>
            <a:r>
              <a:rPr lang="nl-NL" dirty="0"/>
              <a:t>Werkt als protonpomp</a:t>
            </a:r>
          </a:p>
          <a:p>
            <a:r>
              <a:rPr lang="nl-NL" dirty="0"/>
              <a:t>Transport van 2e</a:t>
            </a:r>
            <a:r>
              <a:rPr lang="nl-NL" baseline="30000" dirty="0"/>
              <a:t>-</a:t>
            </a:r>
            <a:r>
              <a:rPr lang="nl-NL" dirty="0"/>
              <a:t> naar Q laat 4 H</a:t>
            </a:r>
            <a:r>
              <a:rPr lang="nl-NL" baseline="30000" dirty="0"/>
              <a:t>+</a:t>
            </a:r>
            <a:r>
              <a:rPr lang="nl-NL" dirty="0"/>
              <a:t> over membraan transporteren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4" y="2370659"/>
            <a:ext cx="7200800" cy="4500500"/>
          </a:xfrm>
        </p:spPr>
      </p:pic>
      <p:grpSp>
        <p:nvGrpSpPr>
          <p:cNvPr id="8" name="Groeperen 7"/>
          <p:cNvGrpSpPr/>
          <p:nvPr/>
        </p:nvGrpSpPr>
        <p:grpSpPr>
          <a:xfrm>
            <a:off x="7968208" y="2813663"/>
            <a:ext cx="4059023" cy="2199513"/>
            <a:chOff x="9016812" y="2957789"/>
            <a:chExt cx="3004551" cy="1580171"/>
          </a:xfrm>
        </p:grpSpPr>
        <p:pic>
          <p:nvPicPr>
            <p:cNvPr id="6" name="Tijdelijke aanduiding voor inhoud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181006" y="3024081"/>
              <a:ext cx="2581689" cy="1447589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fgeronde rechthoek 6"/>
            <p:cNvSpPr>
              <a:spLocks noChangeAspect="1"/>
            </p:cNvSpPr>
            <p:nvPr/>
          </p:nvSpPr>
          <p:spPr>
            <a:xfrm>
              <a:off x="9016812" y="2957789"/>
              <a:ext cx="3004551" cy="1580171"/>
            </a:xfrm>
            <a:prstGeom prst="roundRect">
              <a:avLst/>
            </a:prstGeom>
            <a:noFill/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06315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Complex II: </a:t>
            </a:r>
            <a:r>
              <a:rPr lang="nl-NL" dirty="0" err="1"/>
              <a:t>succinaat</a:t>
            </a:r>
            <a:r>
              <a:rPr lang="nl-NL" dirty="0"/>
              <a:t>-Q reductase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40816" y="1421997"/>
            <a:ext cx="7123336" cy="4525963"/>
          </a:xfrm>
        </p:spPr>
        <p:txBody>
          <a:bodyPr/>
          <a:lstStyle/>
          <a:p>
            <a:r>
              <a:rPr lang="nl-NL" dirty="0">
                <a:ea typeface="ＭＳ Ｐゴシック" pitchFamily="34" charset="-128"/>
              </a:rPr>
              <a:t>Van FADH</a:t>
            </a:r>
            <a:r>
              <a:rPr lang="nl-NL" baseline="-25000" dirty="0">
                <a:ea typeface="ＭＳ Ｐゴシック" pitchFamily="34" charset="-128"/>
              </a:rPr>
              <a:t>2</a:t>
            </a:r>
            <a:r>
              <a:rPr lang="nl-NL" dirty="0">
                <a:ea typeface="ＭＳ Ｐゴシック" pitchFamily="34" charset="-128"/>
              </a:rPr>
              <a:t>naar </a:t>
            </a:r>
            <a:r>
              <a:rPr lang="nl-NL" dirty="0" err="1">
                <a:ea typeface="ＭＳ Ｐゴシック" pitchFamily="34" charset="-128"/>
              </a:rPr>
              <a:t>coenzym</a:t>
            </a:r>
            <a:r>
              <a:rPr lang="nl-NL" dirty="0">
                <a:ea typeface="ＭＳ Ｐゴシック" pitchFamily="34" charset="-128"/>
              </a:rPr>
              <a:t> Q</a:t>
            </a:r>
          </a:p>
          <a:p>
            <a:r>
              <a:rPr lang="nl-NL" dirty="0">
                <a:ea typeface="ＭＳ Ｐゴシック" pitchFamily="34" charset="-128"/>
              </a:rPr>
              <a:t>FAD (covalent!)</a:t>
            </a:r>
          </a:p>
          <a:p>
            <a:r>
              <a:rPr lang="nl-NL" dirty="0" err="1">
                <a:ea typeface="ＭＳ Ｐゴシック" pitchFamily="34" charset="-128"/>
              </a:rPr>
              <a:t>FeS</a:t>
            </a:r>
            <a:endParaRPr lang="nl-NL" dirty="0">
              <a:ea typeface="ＭＳ Ｐゴシック" pitchFamily="34" charset="-128"/>
            </a:endParaRPr>
          </a:p>
          <a:p>
            <a:r>
              <a:rPr lang="nl-NL" dirty="0">
                <a:ea typeface="ＭＳ Ｐゴシック" pitchFamily="34" charset="-128"/>
              </a:rPr>
              <a:t>Geen protontransport</a:t>
            </a:r>
          </a:p>
          <a:p>
            <a:r>
              <a:rPr lang="nl-NL" dirty="0">
                <a:ea typeface="ＭＳ Ｐゴシック" pitchFamily="34" charset="-128"/>
              </a:rPr>
              <a:t>Verschil NADH en FADH</a:t>
            </a:r>
            <a:r>
              <a:rPr lang="nl-NL" baseline="-25000" dirty="0">
                <a:ea typeface="ＭＳ Ｐゴシック" pitchFamily="34" charset="-128"/>
              </a:rPr>
              <a:t>2 </a:t>
            </a:r>
            <a:r>
              <a:rPr lang="nl-NL" dirty="0">
                <a:ea typeface="ＭＳ Ｐゴシック" pitchFamily="34" charset="-128"/>
              </a:rPr>
              <a:t>in </a:t>
            </a:r>
            <a:br>
              <a:rPr lang="nl-NL" dirty="0">
                <a:ea typeface="ＭＳ Ｐゴシック" pitchFamily="34" charset="-128"/>
              </a:rPr>
            </a:br>
            <a:r>
              <a:rPr lang="nl-NL" dirty="0">
                <a:ea typeface="ＭＳ Ｐゴシック" pitchFamily="34" charset="-128"/>
              </a:rPr>
              <a:t>opbrengst ATP??</a:t>
            </a:r>
          </a:p>
          <a:p>
            <a:endParaRPr lang="nl-NL" dirty="0">
              <a:ea typeface="ＭＳ Ｐゴシック" pitchFamily="34" charset="-128"/>
            </a:endParaRPr>
          </a:p>
          <a:p>
            <a:r>
              <a:rPr lang="nl-NL" dirty="0">
                <a:ea typeface="ＭＳ Ｐゴシック" pitchFamily="34" charset="-128"/>
              </a:rPr>
              <a:t>FADH</a:t>
            </a:r>
            <a:r>
              <a:rPr lang="nl-NL" baseline="-25000" dirty="0">
                <a:ea typeface="ＭＳ Ｐゴシック" pitchFamily="34" charset="-128"/>
              </a:rPr>
              <a:t>2</a:t>
            </a:r>
            <a:r>
              <a:rPr lang="nl-NL" dirty="0">
                <a:ea typeface="ＭＳ Ｐゴシック" pitchFamily="34" charset="-128"/>
              </a:rPr>
              <a:t> blijft in complex, speelt rol in citroenzuurcyclus</a:t>
            </a:r>
          </a:p>
          <a:p>
            <a:endParaRPr lang="nl-NL" dirty="0">
              <a:ea typeface="ＭＳ Ｐゴシック" pitchFamily="34" charset="-128"/>
            </a:endParaRPr>
          </a:p>
          <a:p>
            <a:endParaRPr lang="nl-NL" dirty="0"/>
          </a:p>
        </p:txBody>
      </p:sp>
      <p:pic>
        <p:nvPicPr>
          <p:cNvPr id="5" name="Tijdelijke aanduiding voor inhoud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98" y="1481196"/>
            <a:ext cx="4984259" cy="5096955"/>
          </a:xfrm>
        </p:spPr>
      </p:pic>
      <p:sp>
        <p:nvSpPr>
          <p:cNvPr id="6" name="Ovaal 5"/>
          <p:cNvSpPr/>
          <p:nvPr/>
        </p:nvSpPr>
        <p:spPr>
          <a:xfrm>
            <a:off x="8256240" y="1772816"/>
            <a:ext cx="1008112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0492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Complex III: Q-</a:t>
            </a:r>
            <a:r>
              <a:rPr lang="nl-NL" dirty="0" err="1"/>
              <a:t>Cytochrome</a:t>
            </a:r>
            <a:r>
              <a:rPr lang="nl-NL" dirty="0"/>
              <a:t> c </a:t>
            </a:r>
            <a:r>
              <a:rPr lang="nl-NL" dirty="0" err="1"/>
              <a:t>oxidoreductase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412776"/>
            <a:ext cx="5833574" cy="4525963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Van QH</a:t>
            </a:r>
            <a:r>
              <a:rPr lang="nl-NL" baseline="-25000" dirty="0"/>
              <a:t>2</a:t>
            </a:r>
            <a:r>
              <a:rPr lang="nl-NL" dirty="0"/>
              <a:t> naar </a:t>
            </a:r>
            <a:r>
              <a:rPr lang="nl-NL" dirty="0" err="1"/>
              <a:t>Cyt</a:t>
            </a:r>
            <a:r>
              <a:rPr lang="nl-NL" dirty="0"/>
              <a:t> 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22 </a:t>
            </a:r>
            <a:r>
              <a:rPr lang="nl-NL" dirty="0" err="1"/>
              <a:t>subunits</a:t>
            </a:r>
            <a:endParaRPr lang="nl-NL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3 heemgroepen (Fe)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1 </a:t>
            </a:r>
            <a:r>
              <a:rPr lang="nl-NL" dirty="0" err="1"/>
              <a:t>FeS</a:t>
            </a:r>
            <a:r>
              <a:rPr lang="nl-NL" dirty="0"/>
              <a:t> groep</a:t>
            </a:r>
          </a:p>
          <a:p>
            <a:endParaRPr lang="nl-NL" dirty="0"/>
          </a:p>
          <a:p>
            <a:r>
              <a:rPr lang="nl-NL" dirty="0" err="1"/>
              <a:t>Cyt</a:t>
            </a:r>
            <a:r>
              <a:rPr lang="nl-NL" dirty="0"/>
              <a:t> c is wateroplosbaar en vrij in tussenmembraan ruimte</a:t>
            </a:r>
          </a:p>
          <a:p>
            <a:r>
              <a:rPr lang="nl-NL" dirty="0" err="1"/>
              <a:t>Cyt</a:t>
            </a:r>
            <a:r>
              <a:rPr lang="nl-NL" dirty="0"/>
              <a:t> c kan maar 1 elektron dragen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nl-NL" dirty="0"/>
          </a:p>
        </p:txBody>
      </p:sp>
      <p:pic>
        <p:nvPicPr>
          <p:cNvPr id="7" name="Tijdelijke aanduiding voor inhoud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6198" y="1481196"/>
            <a:ext cx="4984259" cy="509695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al 7"/>
          <p:cNvSpPr/>
          <p:nvPr/>
        </p:nvSpPr>
        <p:spPr>
          <a:xfrm>
            <a:off x="8544270" y="2852936"/>
            <a:ext cx="1080121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031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Complex III: Q-</a:t>
            </a:r>
            <a:r>
              <a:rPr lang="nl-NL" dirty="0" err="1"/>
              <a:t>Cytochrome</a:t>
            </a:r>
            <a:r>
              <a:rPr lang="nl-NL" dirty="0"/>
              <a:t> c </a:t>
            </a:r>
            <a:r>
              <a:rPr lang="nl-NL" dirty="0" err="1"/>
              <a:t>oxidoreductase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526059"/>
            <a:ext cx="8435975" cy="4525963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2 half reacties: start QH</a:t>
            </a:r>
            <a:r>
              <a:rPr lang="nl-NL" baseline="-25000" dirty="0"/>
              <a:t>2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1 elektron naar </a:t>
            </a:r>
            <a:r>
              <a:rPr lang="nl-NL" dirty="0" err="1"/>
              <a:t>Cyt</a:t>
            </a:r>
            <a:r>
              <a:rPr lang="nl-NL" dirty="0"/>
              <a:t> c + 1 elektron naar Q </a:t>
            </a:r>
            <a:r>
              <a:rPr lang="nl-NL" dirty="0">
                <a:sym typeface="Wingdings"/>
              </a:rPr>
              <a:t> Q•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nl-NL" dirty="0">
                <a:sym typeface="Wingdings"/>
              </a:rPr>
              <a:t>2 H</a:t>
            </a:r>
            <a:r>
              <a:rPr lang="nl-NL" baseline="30000" dirty="0">
                <a:sym typeface="Wingdings"/>
              </a:rPr>
              <a:t>+</a:t>
            </a:r>
            <a:r>
              <a:rPr lang="nl-NL" dirty="0">
                <a:sym typeface="Wingdings"/>
              </a:rPr>
              <a:t> over membraan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1 elektron naar </a:t>
            </a:r>
            <a:r>
              <a:rPr lang="nl-NL" dirty="0" err="1"/>
              <a:t>Cyt</a:t>
            </a:r>
            <a:r>
              <a:rPr lang="nl-NL" dirty="0"/>
              <a:t> c + 1 elektron naar Q</a:t>
            </a:r>
            <a:r>
              <a:rPr lang="nl-NL" dirty="0">
                <a:sym typeface="Wingdings"/>
              </a:rPr>
              <a:t>•</a:t>
            </a:r>
            <a:r>
              <a:rPr lang="nl-NL" dirty="0"/>
              <a:t> </a:t>
            </a:r>
            <a:r>
              <a:rPr lang="nl-NL" dirty="0">
                <a:sym typeface="Wingdings"/>
              </a:rPr>
              <a:t> QH</a:t>
            </a:r>
            <a:r>
              <a:rPr lang="nl-NL" baseline="-25000" dirty="0">
                <a:sym typeface="Wingdings"/>
              </a:rPr>
              <a:t>2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nl-NL" dirty="0">
                <a:sym typeface="Wingdings"/>
              </a:rPr>
              <a:t>2 H</a:t>
            </a:r>
            <a:r>
              <a:rPr lang="nl-NL" baseline="30000" dirty="0">
                <a:sym typeface="Wingdings"/>
              </a:rPr>
              <a:t>+</a:t>
            </a:r>
            <a:r>
              <a:rPr lang="nl-NL" dirty="0">
                <a:sym typeface="Wingdings"/>
              </a:rPr>
              <a:t> over membraan en 2H</a:t>
            </a:r>
            <a:r>
              <a:rPr lang="nl-NL" baseline="30000" dirty="0">
                <a:sym typeface="Wingdings"/>
              </a:rPr>
              <a:t>+</a:t>
            </a:r>
            <a:r>
              <a:rPr lang="nl-NL" dirty="0">
                <a:sym typeface="Wingdings"/>
              </a:rPr>
              <a:t> opgenomen uit matrix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nl-NL" baseline="-25000" dirty="0">
              <a:sym typeface="Wingding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nl-NL" dirty="0">
              <a:sym typeface="Wingding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nl-NL" dirty="0">
              <a:sym typeface="Wingdings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16" y="3789041"/>
            <a:ext cx="6912768" cy="3278627"/>
          </a:xfrm>
        </p:spPr>
      </p:pic>
    </p:spTree>
    <p:extLst>
      <p:ext uri="{BB962C8B-B14F-4D97-AF65-F5344CB8AC3E}">
        <p14:creationId xmlns:p14="http://schemas.microsoft.com/office/powerpoint/2010/main" val="24665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Complex IV: </a:t>
            </a:r>
            <a:r>
              <a:rPr lang="nl-NL" dirty="0" err="1"/>
              <a:t>Cytochrome</a:t>
            </a:r>
            <a:r>
              <a:rPr lang="nl-NL" dirty="0"/>
              <a:t> c oxidase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Van </a:t>
            </a:r>
            <a:r>
              <a:rPr lang="nl-NL" dirty="0" err="1"/>
              <a:t>Cyt</a:t>
            </a:r>
            <a:r>
              <a:rPr lang="nl-NL" dirty="0"/>
              <a:t> c naar O</a:t>
            </a:r>
            <a:r>
              <a:rPr lang="nl-NL" baseline="-25000" dirty="0"/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13 </a:t>
            </a:r>
            <a:r>
              <a:rPr lang="nl-NL" dirty="0" err="1"/>
              <a:t>subunits</a:t>
            </a:r>
            <a:endParaRPr lang="nl-NL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2 heemgroepen (Fe)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2 Cu centra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dirty="0"/>
              <a:t>2 half reacties:</a:t>
            </a:r>
          </a:p>
          <a:p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4" t="5636" r="74043" b="58514"/>
          <a:stretch/>
        </p:blipFill>
        <p:spPr>
          <a:xfrm>
            <a:off x="6888088" y="1628801"/>
            <a:ext cx="2804120" cy="4157491"/>
          </a:xfrm>
        </p:spPr>
      </p:pic>
    </p:spTree>
    <p:extLst>
      <p:ext uri="{BB962C8B-B14F-4D97-AF65-F5344CB8AC3E}">
        <p14:creationId xmlns:p14="http://schemas.microsoft.com/office/powerpoint/2010/main" val="1452223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9045" y="670491"/>
            <a:ext cx="11523133" cy="792163"/>
          </a:xfrm>
        </p:spPr>
        <p:txBody>
          <a:bodyPr/>
          <a:lstStyle/>
          <a:p>
            <a:r>
              <a:rPr lang="nl-NL" dirty="0"/>
              <a:t>Complex IV</a:t>
            </a:r>
            <a:r>
              <a:rPr lang="nl-NL"/>
              <a:t>: </a:t>
            </a:r>
            <a:br>
              <a:rPr lang="nl-NL"/>
            </a:br>
            <a:r>
              <a:rPr lang="nl-NL" dirty="0" err="1"/>
              <a:t>Cytochrome</a:t>
            </a:r>
            <a:r>
              <a:rPr lang="nl-NL" dirty="0"/>
              <a:t> c oxidase</a:t>
            </a:r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749"/>
            <a:ext cx="6096000" cy="6716251"/>
          </a:xfrm>
        </p:spPr>
      </p:pic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319045" y="1988840"/>
            <a:ext cx="4681446" cy="4525963"/>
          </a:xfrm>
        </p:spPr>
        <p:txBody>
          <a:bodyPr/>
          <a:lstStyle/>
          <a:p>
            <a:pPr marL="0" indent="0">
              <a:buNone/>
            </a:pPr>
            <a:r>
              <a:rPr lang="nl-NL" sz="2400" dirty="0"/>
              <a:t>Voor 2 H</a:t>
            </a:r>
            <a:r>
              <a:rPr lang="nl-NL" sz="2400" baseline="-25000" dirty="0"/>
              <a:t>2</a:t>
            </a:r>
            <a:r>
              <a:rPr lang="nl-NL" sz="2400" dirty="0"/>
              <a:t>O zijn </a:t>
            </a:r>
          </a:p>
          <a:p>
            <a:pPr marL="0" indent="0">
              <a:buNone/>
            </a:pPr>
            <a:r>
              <a:rPr lang="nl-NL" sz="2400" dirty="0"/>
              <a:t>4 </a:t>
            </a:r>
            <a:r>
              <a:rPr lang="nl-NL" sz="2400" dirty="0" err="1"/>
              <a:t>Cyt</a:t>
            </a:r>
            <a:r>
              <a:rPr lang="nl-NL" sz="2400" dirty="0"/>
              <a:t> c moleculen nodig!</a:t>
            </a:r>
          </a:p>
        </p:txBody>
      </p:sp>
      <p:sp>
        <p:nvSpPr>
          <p:cNvPr id="3" name="Ovaal 2"/>
          <p:cNvSpPr/>
          <p:nvPr/>
        </p:nvSpPr>
        <p:spPr>
          <a:xfrm>
            <a:off x="9264352" y="1462654"/>
            <a:ext cx="432048" cy="382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427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Citroenzuurcyclus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4434" y="1144782"/>
            <a:ext cx="4104456" cy="5567559"/>
          </a:xfrm>
          <a:prstGeom prst="rect">
            <a:avLst/>
          </a:prstGeom>
        </p:spPr>
      </p:pic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>
          <a:xfrm>
            <a:off x="4470311" y="1484784"/>
            <a:ext cx="7387256" cy="4525963"/>
          </a:xfrm>
        </p:spPr>
        <p:txBody>
          <a:bodyPr/>
          <a:lstStyle/>
          <a:p>
            <a:pPr marL="0" indent="0">
              <a:buNone/>
            </a:pPr>
            <a:r>
              <a:rPr lang="nl-NL" sz="2400"/>
              <a:t>Let goed op aantal C atomen:</a:t>
            </a:r>
          </a:p>
          <a:p>
            <a:pPr marL="0" indent="0">
              <a:buNone/>
            </a:pPr>
            <a:r>
              <a:rPr lang="nl-NL" sz="2400"/>
              <a:t>Van 3 naar 2</a:t>
            </a:r>
          </a:p>
          <a:p>
            <a:pPr marL="0" indent="0">
              <a:buNone/>
            </a:pPr>
            <a:r>
              <a:rPr lang="nl-NL" sz="2400"/>
              <a:t>Van 2 naar 6 naar 5 naar 4</a:t>
            </a:r>
          </a:p>
          <a:p>
            <a:pPr marL="0" indent="0">
              <a:buNone/>
            </a:pPr>
            <a:r>
              <a:rPr lang="nl-NL" sz="2400"/>
              <a:t>Van 4 naar 6 naar 5 naar 4</a:t>
            </a:r>
          </a:p>
          <a:p>
            <a:pPr marL="0" indent="0">
              <a:buNone/>
            </a:pPr>
            <a:r>
              <a:rPr lang="nl-NL" sz="2400" err="1"/>
              <a:t>Etc</a:t>
            </a:r>
            <a:r>
              <a:rPr lang="is-IS" sz="2400"/>
              <a:t>…</a:t>
            </a:r>
          </a:p>
          <a:p>
            <a:pPr marL="0" indent="0">
              <a:buNone/>
            </a:pPr>
            <a:endParaRPr lang="is-IS" sz="2400"/>
          </a:p>
          <a:p>
            <a:pPr marL="0" indent="0">
              <a:buNone/>
            </a:pPr>
            <a:r>
              <a:rPr lang="nl-NL" sz="2400" err="1">
                <a:solidFill>
                  <a:srgbClr val="0070C0"/>
                </a:solidFill>
              </a:rPr>
              <a:t>Acetyl</a:t>
            </a:r>
            <a:r>
              <a:rPr lang="nl-NL" sz="2400">
                <a:solidFill>
                  <a:srgbClr val="0070C0"/>
                </a:solidFill>
              </a:rPr>
              <a:t> </a:t>
            </a:r>
            <a:r>
              <a:rPr lang="nl-NL" sz="2400" err="1">
                <a:solidFill>
                  <a:srgbClr val="0070C0"/>
                </a:solidFill>
              </a:rPr>
              <a:t>CoA</a:t>
            </a:r>
            <a:r>
              <a:rPr lang="nl-NL" sz="2400">
                <a:solidFill>
                  <a:srgbClr val="0070C0"/>
                </a:solidFill>
              </a:rPr>
              <a:t> + 3 NAD</a:t>
            </a:r>
            <a:r>
              <a:rPr lang="nl-NL" sz="2400" baseline="30000">
                <a:solidFill>
                  <a:srgbClr val="0070C0"/>
                </a:solidFill>
              </a:rPr>
              <a:t>+</a:t>
            </a:r>
            <a:r>
              <a:rPr lang="nl-NL" sz="2400">
                <a:solidFill>
                  <a:srgbClr val="0070C0"/>
                </a:solidFill>
              </a:rPr>
              <a:t> + FAD + ADP + Pi + 2 H</a:t>
            </a:r>
            <a:r>
              <a:rPr lang="nl-NL" sz="2400" baseline="-25000">
                <a:solidFill>
                  <a:srgbClr val="0070C0"/>
                </a:solidFill>
              </a:rPr>
              <a:t>2</a:t>
            </a:r>
            <a:r>
              <a:rPr lang="nl-NL" sz="2400">
                <a:solidFill>
                  <a:srgbClr val="0070C0"/>
                </a:solidFill>
              </a:rPr>
              <a:t>O </a:t>
            </a:r>
            <a:r>
              <a:rPr lang="nl-NL" sz="2400">
                <a:solidFill>
                  <a:srgbClr val="0070C0"/>
                </a:solidFill>
                <a:sym typeface="Wingdings"/>
              </a:rPr>
              <a:t></a:t>
            </a:r>
          </a:p>
          <a:p>
            <a:pPr marL="0" indent="0">
              <a:buNone/>
            </a:pPr>
            <a:r>
              <a:rPr lang="nl-NL" sz="2400">
                <a:solidFill>
                  <a:srgbClr val="0070C0"/>
                </a:solidFill>
                <a:sym typeface="Wingdings"/>
              </a:rPr>
              <a:t>2 CO</a:t>
            </a:r>
            <a:r>
              <a:rPr lang="nl-NL" sz="2400" baseline="-25000">
                <a:solidFill>
                  <a:srgbClr val="0070C0"/>
                </a:solidFill>
                <a:sym typeface="Wingdings"/>
              </a:rPr>
              <a:t>2</a:t>
            </a:r>
            <a:r>
              <a:rPr lang="nl-NL" sz="2400">
                <a:solidFill>
                  <a:srgbClr val="0070C0"/>
                </a:solidFill>
                <a:sym typeface="Wingdings"/>
              </a:rPr>
              <a:t> + </a:t>
            </a:r>
            <a:r>
              <a:rPr lang="nl-NL" sz="2400">
                <a:solidFill>
                  <a:srgbClr val="FF0000"/>
                </a:solidFill>
                <a:sym typeface="Wingdings"/>
              </a:rPr>
              <a:t>3 NADH </a:t>
            </a:r>
            <a:r>
              <a:rPr lang="nl-NL" sz="2400">
                <a:solidFill>
                  <a:srgbClr val="0070C0"/>
                </a:solidFill>
                <a:sym typeface="Wingdings"/>
              </a:rPr>
              <a:t>+ </a:t>
            </a:r>
            <a:r>
              <a:rPr lang="nl-NL" sz="2400">
                <a:solidFill>
                  <a:srgbClr val="FF0000"/>
                </a:solidFill>
                <a:sym typeface="Wingdings"/>
              </a:rPr>
              <a:t>FADH</a:t>
            </a:r>
            <a:r>
              <a:rPr lang="nl-NL" sz="2400" baseline="-25000">
                <a:solidFill>
                  <a:srgbClr val="FF0000"/>
                </a:solidFill>
                <a:sym typeface="Wingdings"/>
              </a:rPr>
              <a:t>2</a:t>
            </a:r>
            <a:r>
              <a:rPr lang="nl-NL" sz="2400">
                <a:solidFill>
                  <a:srgbClr val="0070C0"/>
                </a:solidFill>
                <a:sym typeface="Wingdings"/>
              </a:rPr>
              <a:t> + </a:t>
            </a:r>
            <a:r>
              <a:rPr lang="nl-NL" sz="2400">
                <a:solidFill>
                  <a:srgbClr val="FF0000"/>
                </a:solidFill>
                <a:sym typeface="Wingdings"/>
              </a:rPr>
              <a:t>ATP</a:t>
            </a:r>
            <a:r>
              <a:rPr lang="nl-NL" sz="2400">
                <a:solidFill>
                  <a:srgbClr val="0070C0"/>
                </a:solidFill>
                <a:sym typeface="Wingdings"/>
              </a:rPr>
              <a:t> + 2 H</a:t>
            </a:r>
            <a:r>
              <a:rPr lang="nl-NL" sz="2400" baseline="30000">
                <a:solidFill>
                  <a:srgbClr val="0070C0"/>
                </a:solidFill>
                <a:sym typeface="Wingdings"/>
              </a:rPr>
              <a:t>+</a:t>
            </a:r>
            <a:r>
              <a:rPr lang="nl-NL" sz="2400">
                <a:solidFill>
                  <a:srgbClr val="0070C0"/>
                </a:solidFill>
                <a:sym typeface="Wingdings"/>
              </a:rPr>
              <a:t> + </a:t>
            </a:r>
            <a:r>
              <a:rPr lang="nl-NL" sz="2400" err="1">
                <a:solidFill>
                  <a:srgbClr val="0070C0"/>
                </a:solidFill>
                <a:sym typeface="Wingdings"/>
              </a:rPr>
              <a:t>CoA</a:t>
            </a:r>
            <a:endParaRPr lang="nl-NL" sz="2400" baseline="3000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nl-NL" sz="2400"/>
          </a:p>
          <a:p>
            <a:pPr marL="0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828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Complex IV: </a:t>
            </a:r>
            <a:r>
              <a:rPr lang="nl-NL" dirty="0" err="1"/>
              <a:t>Cytochrome</a:t>
            </a:r>
            <a:r>
              <a:rPr lang="nl-NL" dirty="0"/>
              <a:t> c oxidase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334434" y="1412875"/>
            <a:ext cx="6193614" cy="4525963"/>
          </a:xfrm>
        </p:spPr>
        <p:txBody>
          <a:bodyPr/>
          <a:lstStyle/>
          <a:p>
            <a:r>
              <a:rPr lang="nl-NL" sz="2400"/>
              <a:t>Voor 2 </a:t>
            </a:r>
            <a:r>
              <a:rPr lang="nl-NL" sz="2400" dirty="0"/>
              <a:t>H</a:t>
            </a:r>
            <a:r>
              <a:rPr lang="nl-NL" sz="2400" baseline="-25000" dirty="0"/>
              <a:t>2</a:t>
            </a:r>
            <a:r>
              <a:rPr lang="nl-NL" sz="2400" dirty="0"/>
              <a:t>O zijn 4 </a:t>
            </a:r>
            <a:r>
              <a:rPr lang="nl-NL" sz="2400" dirty="0" err="1"/>
              <a:t>Cyt</a:t>
            </a:r>
            <a:r>
              <a:rPr lang="nl-NL" sz="2400" dirty="0"/>
              <a:t> c moleculen nodig!</a:t>
            </a:r>
          </a:p>
          <a:p>
            <a:r>
              <a:rPr lang="nl-NL" sz="2400" dirty="0"/>
              <a:t>Reactie verbruikt 4H</a:t>
            </a:r>
            <a:r>
              <a:rPr lang="nl-NL" sz="2400" baseline="30000" dirty="0"/>
              <a:t>+</a:t>
            </a:r>
            <a:r>
              <a:rPr lang="nl-NL" sz="2400" dirty="0"/>
              <a:t> uit matrix</a:t>
            </a:r>
          </a:p>
          <a:p>
            <a:r>
              <a:rPr lang="nl-NL" sz="2400" dirty="0"/>
              <a:t>Daarnaast ook 4H</a:t>
            </a:r>
            <a:r>
              <a:rPr lang="nl-NL" sz="2400" baseline="30000" dirty="0"/>
              <a:t>+</a:t>
            </a:r>
            <a:r>
              <a:rPr lang="nl-NL" sz="2400" dirty="0"/>
              <a:t> getransporteerd over membraan</a:t>
            </a:r>
          </a:p>
          <a:p>
            <a:endParaRPr lang="nl-NL" sz="24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556792"/>
            <a:ext cx="2939904" cy="5305686"/>
          </a:xfrm>
        </p:spPr>
      </p:pic>
    </p:spTree>
    <p:extLst>
      <p:ext uri="{BB962C8B-B14F-4D97-AF65-F5344CB8AC3E}">
        <p14:creationId xmlns:p14="http://schemas.microsoft.com/office/powerpoint/2010/main" val="2121802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Samengevat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3068960"/>
            <a:ext cx="6408712" cy="3634656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484784"/>
            <a:ext cx="11666222" cy="4525963"/>
          </a:xfrm>
        </p:spPr>
        <p:txBody>
          <a:bodyPr/>
          <a:lstStyle/>
          <a:p>
            <a:r>
              <a:rPr lang="nl-NL" dirty="0"/>
              <a:t>Elektronen van NADH naar O</a:t>
            </a:r>
            <a:r>
              <a:rPr lang="nl-NL" baseline="-25000" dirty="0"/>
              <a:t>2</a:t>
            </a:r>
          </a:p>
          <a:p>
            <a:r>
              <a:rPr lang="nl-NL" dirty="0"/>
              <a:t>Protonen van matrix naar tussenmembraanruimte </a:t>
            </a:r>
            <a:r>
              <a:rPr lang="nl-NL" dirty="0">
                <a:sym typeface="Wingdings"/>
              </a:rPr>
              <a:t> synthese ATP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8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Citroenzuurcyclus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268761"/>
            <a:ext cx="5472608" cy="5352769"/>
          </a:xfrm>
        </p:spPr>
      </p:pic>
    </p:spTree>
    <p:extLst>
      <p:ext uri="{BB962C8B-B14F-4D97-AF65-F5344CB8AC3E}">
        <p14:creationId xmlns:p14="http://schemas.microsoft.com/office/powerpoint/2010/main" val="12163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226B3-AE97-6B49-B6E7-C0D6FE3C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tentamenvraag</a:t>
            </a:r>
          </a:p>
        </p:txBody>
      </p:sp>
      <p:pic>
        <p:nvPicPr>
          <p:cNvPr id="16" name="Tijdelijke aanduiding voor inhoud 15">
            <a:extLst>
              <a:ext uri="{FF2B5EF4-FFF2-40B4-BE49-F238E27FC236}">
                <a16:creationId xmlns:a16="http://schemas.microsoft.com/office/drawing/2014/main" id="{F4548404-546E-6646-A193-D30074CAA8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-433357"/>
            <a:ext cx="6299728" cy="8914911"/>
          </a:xfrm>
        </p:spPr>
      </p:pic>
      <p:pic>
        <p:nvPicPr>
          <p:cNvPr id="20" name="Tijdelijke aanduiding voor inhoud 19">
            <a:extLst>
              <a:ext uri="{FF2B5EF4-FFF2-40B4-BE49-F238E27FC236}">
                <a16:creationId xmlns:a16="http://schemas.microsoft.com/office/drawing/2014/main" id="{AD5DCD05-2780-EF4F-9034-785FAC74B1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6" t="21151" r="51389" b="23922"/>
          <a:stretch/>
        </p:blipFill>
        <p:spPr>
          <a:xfrm>
            <a:off x="2019173" y="1314451"/>
            <a:ext cx="2707878" cy="5415754"/>
          </a:xfrm>
        </p:spPr>
      </p:pic>
    </p:spTree>
    <p:extLst>
      <p:ext uri="{BB962C8B-B14F-4D97-AF65-F5344CB8AC3E}">
        <p14:creationId xmlns:p14="http://schemas.microsoft.com/office/powerpoint/2010/main" val="129659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Opdracht: thuis, zie BB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186055"/>
            <a:ext cx="8226474" cy="5346749"/>
          </a:xfrm>
        </p:spPr>
      </p:pic>
    </p:spTree>
    <p:extLst>
      <p:ext uri="{BB962C8B-B14F-4D97-AF65-F5344CB8AC3E}">
        <p14:creationId xmlns:p14="http://schemas.microsoft.com/office/powerpoint/2010/main" val="63299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81824C-5536-F14C-938C-3E1569A2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DEDE51-1D82-EB4E-B308-28C4F1D02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963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Hoofdstuk 20-21</a:t>
            </a: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13" y="1600201"/>
            <a:ext cx="3145375" cy="4525963"/>
          </a:xfrm>
        </p:spPr>
      </p:pic>
      <p:pic>
        <p:nvPicPr>
          <p:cNvPr id="10" name="Tijdelijke aanduiding voor inhoud 9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4" r="31258"/>
          <a:stretch/>
        </p:blipFill>
        <p:spPr>
          <a:xfrm>
            <a:off x="5973189" y="2564904"/>
            <a:ext cx="4464404" cy="2232248"/>
          </a:xfrm>
        </p:spPr>
      </p:pic>
    </p:spTree>
    <p:extLst>
      <p:ext uri="{BB962C8B-B14F-4D97-AF65-F5344CB8AC3E}">
        <p14:creationId xmlns:p14="http://schemas.microsoft.com/office/powerpoint/2010/main" val="139721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Citroenzuurcyclus en vervolg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44" y="1844824"/>
            <a:ext cx="8229600" cy="3703320"/>
          </a:xfrm>
        </p:spPr>
      </p:pic>
    </p:spTree>
    <p:extLst>
      <p:ext uri="{BB962C8B-B14F-4D97-AF65-F5344CB8AC3E}">
        <p14:creationId xmlns:p14="http://schemas.microsoft.com/office/powerpoint/2010/main" val="387187412"/>
      </p:ext>
    </p:extLst>
  </p:cSld>
  <p:clrMapOvr>
    <a:masterClrMapping/>
  </p:clrMapOvr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75</TotalTime>
  <Words>772</Words>
  <Application>Microsoft Macintosh PowerPoint</Application>
  <PresentationFormat>Breedbeeld</PresentationFormat>
  <Paragraphs>184</Paragraphs>
  <Slides>31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4" baseType="lpstr">
      <vt:lpstr>Arial</vt:lpstr>
      <vt:lpstr>Calibri</vt:lpstr>
      <vt:lpstr>Hanze MD</vt:lpstr>
      <vt:lpstr>Biochemie 2</vt:lpstr>
      <vt:lpstr>Planning</vt:lpstr>
      <vt:lpstr>Citroenzuurcyclus</vt:lpstr>
      <vt:lpstr>Citroenzuurcyclus</vt:lpstr>
      <vt:lpstr>tentamenvraag</vt:lpstr>
      <vt:lpstr>Opdracht: thuis, zie BB</vt:lpstr>
      <vt:lpstr>PowerPoint-presentatie</vt:lpstr>
      <vt:lpstr>Hoofdstuk 20-21</vt:lpstr>
      <vt:lpstr>Citroenzuurcyclus en vervolg</vt:lpstr>
      <vt:lpstr>Netto opbrengst </vt:lpstr>
      <vt:lpstr>Hoe worden elektronen omgezet in ATP?</vt:lpstr>
      <vt:lpstr>Hoe worden elektronen omgezet in ATP?</vt:lpstr>
      <vt:lpstr>Mitochondriën</vt:lpstr>
      <vt:lpstr>Wat gebeurt er?</vt:lpstr>
      <vt:lpstr>NADH en FADH2 dragen elektronen af</vt:lpstr>
      <vt:lpstr>Elektronentransportketen</vt:lpstr>
      <vt:lpstr>Waarom gaan elektronen van molecuul naar molecuul?</vt:lpstr>
      <vt:lpstr>Elektronentransportketen</vt:lpstr>
      <vt:lpstr>Elektronendragers</vt:lpstr>
      <vt:lpstr>Elektronendragers</vt:lpstr>
      <vt:lpstr>Elektronendragers</vt:lpstr>
      <vt:lpstr>Welke dragers waar?</vt:lpstr>
      <vt:lpstr>Complex I: NADH-Q oxidoreductase</vt:lpstr>
      <vt:lpstr>Complex I: NADH-Q oxidoreductase</vt:lpstr>
      <vt:lpstr>Complex II: succinaat-Q reductase</vt:lpstr>
      <vt:lpstr>Complex III: Q-Cytochrome c oxidoreductase</vt:lpstr>
      <vt:lpstr>Complex III: Q-Cytochrome c oxidoreductase</vt:lpstr>
      <vt:lpstr>Complex IV: Cytochrome c oxidase</vt:lpstr>
      <vt:lpstr>Complex IV:  Cytochrome c oxidase</vt:lpstr>
      <vt:lpstr>Complex IV: Cytochrome c oxidase</vt:lpstr>
      <vt:lpstr>Samengevat</vt:lpstr>
    </vt:vector>
  </TitlesOfParts>
  <Company>Hanzehogeschool Groningen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Drayer</dc:creator>
  <cp:lastModifiedBy>Nabuurs SM, Sanne</cp:lastModifiedBy>
  <cp:revision>3</cp:revision>
  <cp:lastPrinted>2013-12-02T09:57:51Z</cp:lastPrinted>
  <dcterms:created xsi:type="dcterms:W3CDTF">2008-03-03T15:12:32Z</dcterms:created>
  <dcterms:modified xsi:type="dcterms:W3CDTF">2022-01-10T11:25:24Z</dcterms:modified>
</cp:coreProperties>
</file>